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Montserrat"/>
      <p:regular r:id="rId39"/>
      <p:bold r:id="rId40"/>
      <p:italic r:id="rId41"/>
      <p:boldItalic r:id="rId42"/>
    </p:embeddedFont>
    <p:embeddedFont>
      <p:font typeface="Montserrat Medium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7" roundtripDataSignature="AMtx7mgosWIr1GiEA8wrHuzs9rBD2XyF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20" Type="http://schemas.openxmlformats.org/officeDocument/2006/relationships/slide" Target="slides/slide15.xml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22" Type="http://schemas.openxmlformats.org/officeDocument/2006/relationships/slide" Target="slides/slide17.xml"/><Relationship Id="rId44" Type="http://schemas.openxmlformats.org/officeDocument/2006/relationships/font" Target="fonts/MontserratMedium-bold.fntdata"/><Relationship Id="rId21" Type="http://schemas.openxmlformats.org/officeDocument/2006/relationships/slide" Target="slides/slide16.xml"/><Relationship Id="rId43" Type="http://schemas.openxmlformats.org/officeDocument/2006/relationships/font" Target="fonts/MontserratMedium-regular.fntdata"/><Relationship Id="rId24" Type="http://schemas.openxmlformats.org/officeDocument/2006/relationships/slide" Target="slides/slide19.xml"/><Relationship Id="rId46" Type="http://schemas.openxmlformats.org/officeDocument/2006/relationships/font" Target="fonts/MontserratMedium-boldItalic.fntdata"/><Relationship Id="rId23" Type="http://schemas.openxmlformats.org/officeDocument/2006/relationships/slide" Target="slides/slide18.xml"/><Relationship Id="rId45" Type="http://schemas.openxmlformats.org/officeDocument/2006/relationships/font" Target="fonts/MontserratMedium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customschemas.google.com/relationships/presentationmetadata" Target="meta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f097873383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f097873383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cee5dd7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ecee5dd7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cee5dd78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ecee5dd78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f0bda396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f0bda396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f0bda3963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f0bda3963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f0bda3963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f0bda3963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0bda3963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f0bda3963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f0bda3963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f0bda3963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f0bda39634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f0bda3963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0bda3963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f0bda3963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0bda3963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f0bda3963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f0bda39634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f0bda3963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f0bda39634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f0bda3963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f0bda39634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f0bda39634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f0bda3963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f0bda3963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f0c5bae19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f0c5bae19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f0c5bae19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f0c5bae19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f0c5bae19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f0c5bae19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f0c5bae19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f0c5bae19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f0c5bae19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f0c5bae19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ea5fcca36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gea5fcca36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f0c5bae19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f0c5bae19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0c5bae19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f0c5bae19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ee308247d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ee308247d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eb4ad310f8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eb4ad310f8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a5fcca36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ea5fcca36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e308247d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ee308247d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2c4867b4b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e2c4867b4b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a5fcca36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ea5fcca36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e308247d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ee308247d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2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b4ad310f8_1_18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geb4ad310f8_1_18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3" name="Google Shape;53;geb4ad310f8_1_18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geb4ad310f8_1_18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geb4ad310f8_1_18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1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1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1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1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5.jp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png"/><Relationship Id="rId4" Type="http://schemas.openxmlformats.org/officeDocument/2006/relationships/hyperlink" Target="https://www.youtube.com/channel/UCoa9KMJAPd4YPppZf2LFKgw" TargetMode="External"/><Relationship Id="rId5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jpg"/><Relationship Id="rId4" Type="http://schemas.openxmlformats.org/officeDocument/2006/relationships/image" Target="../media/image10.png"/><Relationship Id="rId5" Type="http://schemas.openxmlformats.org/officeDocument/2006/relationships/hyperlink" Target="http://aiforindonesia.org/" TargetMode="External"/><Relationship Id="rId6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"/>
          <p:cNvSpPr/>
          <p:nvPr/>
        </p:nvSpPr>
        <p:spPr>
          <a:xfrm>
            <a:off x="-2575" y="3402125"/>
            <a:ext cx="9184200" cy="1741200"/>
          </a:xfrm>
          <a:prstGeom prst="rect">
            <a:avLst/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5"/>
          <p:cNvSpPr txBox="1"/>
          <p:nvPr/>
        </p:nvSpPr>
        <p:spPr>
          <a:xfrm>
            <a:off x="1999450" y="3434488"/>
            <a:ext cx="4556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i="0" lang="id" sz="3800" u="none" cap="none" strike="noStrike">
                <a:solidFill>
                  <a:srgbClr val="DC2811"/>
                </a:solidFill>
                <a:latin typeface="Montserrat"/>
                <a:ea typeface="Montserrat"/>
                <a:cs typeface="Montserrat"/>
                <a:sym typeface="Montserrat"/>
              </a:rPr>
              <a:t>MENTOR</a:t>
            </a:r>
            <a:r>
              <a:rPr b="1" i="0" lang="id" sz="3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TALKS</a:t>
            </a:r>
            <a:endParaRPr b="1" i="0" sz="3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" name="Google Shape;62;p5"/>
          <p:cNvSpPr txBox="1"/>
          <p:nvPr/>
        </p:nvSpPr>
        <p:spPr>
          <a:xfrm>
            <a:off x="1523300" y="4047550"/>
            <a:ext cx="55854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id" sz="115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Ngobrol topik santai tentang AI bareng mentor dan member di telegram</a:t>
            </a:r>
            <a:endParaRPr b="0" i="0" sz="3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" name="Google Shape;63;p5"/>
          <p:cNvPicPr preferRelativeResize="0"/>
          <p:nvPr/>
        </p:nvPicPr>
        <p:blipFill rotWithShape="1">
          <a:blip r:embed="rId3">
            <a:alphaModFix/>
          </a:blip>
          <a:srcRect b="46760" l="0" r="0" t="0"/>
          <a:stretch/>
        </p:blipFill>
        <p:spPr>
          <a:xfrm>
            <a:off x="1300525" y="228700"/>
            <a:ext cx="1543525" cy="935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5"/>
          <p:cNvPicPr preferRelativeResize="0"/>
          <p:nvPr/>
        </p:nvPicPr>
        <p:blipFill rotWithShape="1">
          <a:blip r:embed="rId3">
            <a:alphaModFix/>
          </a:blip>
          <a:srcRect b="46760" l="0" r="0" t="0"/>
          <a:stretch/>
        </p:blipFill>
        <p:spPr>
          <a:xfrm>
            <a:off x="5716000" y="2466500"/>
            <a:ext cx="1543525" cy="935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6350" y="734163"/>
            <a:ext cx="4002903" cy="266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59519" y="272425"/>
            <a:ext cx="1666432" cy="482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5"/>
          <p:cNvPicPr preferRelativeResize="0"/>
          <p:nvPr/>
        </p:nvPicPr>
        <p:blipFill rotWithShape="1">
          <a:blip r:embed="rId6">
            <a:alphaModFix/>
          </a:blip>
          <a:srcRect b="0" l="33962" r="0" t="0"/>
          <a:stretch/>
        </p:blipFill>
        <p:spPr>
          <a:xfrm rot="-433974">
            <a:off x="-28421" y="2193828"/>
            <a:ext cx="1716969" cy="724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f097873383_1_12"/>
          <p:cNvSpPr txBox="1"/>
          <p:nvPr/>
        </p:nvSpPr>
        <p:spPr>
          <a:xfrm>
            <a:off x="771375" y="442450"/>
            <a:ext cx="155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id" sz="2400">
                <a:solidFill>
                  <a:srgbClr val="00B4CE"/>
                </a:solidFill>
                <a:latin typeface="Montserrat"/>
                <a:ea typeface="Montserrat"/>
                <a:cs typeface="Montserrat"/>
                <a:sym typeface="Montserrat"/>
              </a:rPr>
              <a:t>Tuple</a:t>
            </a:r>
            <a:endParaRPr b="1" i="0" sz="2400" u="none" cap="none" strike="noStrike">
              <a:solidFill>
                <a:srgbClr val="00B4C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0" name="Google Shape;160;gf097873383_1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9519" y="272425"/>
            <a:ext cx="1666432" cy="4825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" name="Google Shape;161;gf097873383_1_12"/>
          <p:cNvCxnSpPr/>
          <p:nvPr/>
        </p:nvCxnSpPr>
        <p:spPr>
          <a:xfrm flipH="1" rot="10800000">
            <a:off x="0" y="900225"/>
            <a:ext cx="1758600" cy="150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" name="Google Shape;162;gf097873383_1_12"/>
          <p:cNvSpPr txBox="1"/>
          <p:nvPr/>
        </p:nvSpPr>
        <p:spPr>
          <a:xfrm>
            <a:off x="771376" y="1043225"/>
            <a:ext cx="6710100" cy="3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DC2811"/>
              </a:buClr>
              <a:buSzPts val="1300"/>
              <a:buFont typeface="Courier New"/>
              <a:buChar char="●"/>
            </a:pP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Example Unpacking Tuple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	</a:t>
            </a:r>
            <a:r>
              <a:rPr lang="id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seq </a:t>
            </a:r>
            <a:r>
              <a:rPr lang="id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[(</a:t>
            </a:r>
            <a:r>
              <a:rPr lang="id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id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id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id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), (</a:t>
            </a:r>
            <a:r>
              <a:rPr lang="id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id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id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id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), (</a:t>
            </a:r>
            <a:r>
              <a:rPr lang="id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id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id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id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)]</a:t>
            </a:r>
            <a:endParaRPr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id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a, b, c </a:t>
            </a:r>
            <a:r>
              <a:rPr lang="id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id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seq:</a:t>
            </a:r>
            <a:endParaRPr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			</a:t>
            </a:r>
            <a:r>
              <a:rPr lang="id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id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d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id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"a=</a:t>
            </a:r>
            <a:r>
              <a:rPr lang="id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id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id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id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b=</a:t>
            </a:r>
            <a:r>
              <a:rPr lang="id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id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id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id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c=</a:t>
            </a:r>
            <a:r>
              <a:rPr lang="id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id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id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id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id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DC2811"/>
              </a:buClr>
              <a:buSzPts val="1200"/>
              <a:buFont typeface="Montserrat"/>
              <a:buChar char="●"/>
            </a:pP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*Rest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id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values </a:t>
            </a:r>
            <a:r>
              <a:rPr lang="id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id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id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id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id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id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id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a, b, c, </a:t>
            </a:r>
            <a:r>
              <a:rPr lang="id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id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rest </a:t>
            </a:r>
            <a:r>
              <a:rPr lang="id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values</a:t>
            </a:r>
            <a:endParaRPr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DC2811"/>
              </a:buClr>
              <a:buSzPts val="1200"/>
              <a:buFont typeface="Montserrat"/>
              <a:buChar char="●"/>
            </a:pP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Tuple’s Count Method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○"/>
            </a:pP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Counts the number of </a:t>
            </a: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occurrences</a:t>
            </a: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of a value, this is also available on list</a:t>
            </a:r>
            <a:br>
              <a:rPr lang="id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values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values.</a:t>
            </a:r>
            <a:r>
              <a:rPr lang="id" sz="15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count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cee5dd787_0_0"/>
          <p:cNvSpPr txBox="1"/>
          <p:nvPr/>
        </p:nvSpPr>
        <p:spPr>
          <a:xfrm>
            <a:off x="771375" y="442450"/>
            <a:ext cx="155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id" sz="2400">
                <a:solidFill>
                  <a:srgbClr val="00B4CE"/>
                </a:solidFill>
                <a:latin typeface="Montserrat"/>
                <a:ea typeface="Montserrat"/>
                <a:cs typeface="Montserrat"/>
                <a:sym typeface="Montserrat"/>
              </a:rPr>
              <a:t>List</a:t>
            </a:r>
            <a:endParaRPr b="1" i="0" sz="2400" u="none" cap="none" strike="noStrike">
              <a:solidFill>
                <a:srgbClr val="00B4C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8" name="Google Shape;168;gecee5dd787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9519" y="272425"/>
            <a:ext cx="1666432" cy="4825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gecee5dd787_0_0"/>
          <p:cNvCxnSpPr/>
          <p:nvPr/>
        </p:nvCxnSpPr>
        <p:spPr>
          <a:xfrm flipH="1" rot="10800000">
            <a:off x="0" y="893325"/>
            <a:ext cx="1451700" cy="219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0" name="Google Shape;170;gecee5dd787_0_0"/>
          <p:cNvSpPr txBox="1"/>
          <p:nvPr/>
        </p:nvSpPr>
        <p:spPr>
          <a:xfrm>
            <a:off x="771375" y="1043225"/>
            <a:ext cx="8154600" cy="43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DC2811"/>
              </a:buClr>
              <a:buSzPts val="1400"/>
              <a:buFont typeface="Courier New"/>
              <a:buChar char="●"/>
            </a:pP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is List?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“In contrast with tuples, lists are variable-length and their contents can be modified”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DC2811"/>
              </a:buClr>
              <a:buSzPts val="1300"/>
              <a:buFont typeface="Montserrat"/>
              <a:buChar char="●"/>
            </a:pP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Create list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a_list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	b_list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d" sz="15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	a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d" sz="15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d" sz="15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DC2811"/>
              </a:buClr>
              <a:buSzPts val="1300"/>
              <a:buFont typeface="Montserrat"/>
              <a:buChar char="●"/>
            </a:pP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Adding Elements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id" sz="1500">
                <a:solidFill>
                  <a:schemeClr val="lt1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# using append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my_li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my_li.</a:t>
            </a:r>
            <a:r>
              <a:rPr lang="id" sz="15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append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# using insert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my_li.insert(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"Hello"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cee5dd787_0_14"/>
          <p:cNvSpPr txBox="1"/>
          <p:nvPr/>
        </p:nvSpPr>
        <p:spPr>
          <a:xfrm>
            <a:off x="771375" y="442450"/>
            <a:ext cx="155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id" sz="2400">
                <a:solidFill>
                  <a:srgbClr val="00B4CE"/>
                </a:solidFill>
                <a:latin typeface="Montserrat"/>
                <a:ea typeface="Montserrat"/>
                <a:cs typeface="Montserrat"/>
                <a:sym typeface="Montserrat"/>
              </a:rPr>
              <a:t>List</a:t>
            </a:r>
            <a:endParaRPr b="1" i="0" sz="2400" u="none" cap="none" strike="noStrike">
              <a:solidFill>
                <a:srgbClr val="00B4C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6" name="Google Shape;176;gecee5dd787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9519" y="272425"/>
            <a:ext cx="1666432" cy="4825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gecee5dd787_0_14"/>
          <p:cNvCxnSpPr/>
          <p:nvPr/>
        </p:nvCxnSpPr>
        <p:spPr>
          <a:xfrm flipH="1" rot="10800000">
            <a:off x="0" y="893325"/>
            <a:ext cx="1451700" cy="219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" name="Google Shape;178;gecee5dd787_0_14"/>
          <p:cNvSpPr txBox="1"/>
          <p:nvPr/>
        </p:nvSpPr>
        <p:spPr>
          <a:xfrm>
            <a:off x="771375" y="1043225"/>
            <a:ext cx="8154600" cy="31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DC2811"/>
              </a:buClr>
              <a:buSzPts val="1500"/>
              <a:buFont typeface="Montserrat"/>
              <a:buChar char="●"/>
            </a:pP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Removing elements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b_list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4, “Good”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b_list.</a:t>
            </a:r>
            <a:r>
              <a:rPr lang="id" sz="15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pop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b_list.remove(“Good”)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DC2811"/>
              </a:buClr>
              <a:buSzPts val="1300"/>
              <a:buFont typeface="Montserrat"/>
              <a:buChar char="●"/>
            </a:pP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Checking whether a list contains a specified value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"Good"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b_list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DC2811"/>
              </a:buClr>
              <a:buSzPts val="1300"/>
              <a:buFont typeface="Montserrat"/>
              <a:buChar char="●"/>
            </a:pP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Extending lists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x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'foo'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y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"Good"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"Hello"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x.</a:t>
            </a:r>
            <a:r>
              <a:rPr lang="id" sz="15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extend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[y]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f0bda39634_0_0"/>
          <p:cNvSpPr txBox="1"/>
          <p:nvPr/>
        </p:nvSpPr>
        <p:spPr>
          <a:xfrm>
            <a:off x="771375" y="442450"/>
            <a:ext cx="155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id" sz="2400">
                <a:solidFill>
                  <a:srgbClr val="00B4CE"/>
                </a:solidFill>
                <a:latin typeface="Montserrat"/>
                <a:ea typeface="Montserrat"/>
                <a:cs typeface="Montserrat"/>
                <a:sym typeface="Montserrat"/>
              </a:rPr>
              <a:t>List</a:t>
            </a:r>
            <a:endParaRPr b="1" i="0" sz="2400" u="none" cap="none" strike="noStrike">
              <a:solidFill>
                <a:srgbClr val="00B4C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4" name="Google Shape;184;gf0bda39634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9519" y="272425"/>
            <a:ext cx="1666432" cy="4825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gf0bda39634_0_0"/>
          <p:cNvCxnSpPr/>
          <p:nvPr/>
        </p:nvCxnSpPr>
        <p:spPr>
          <a:xfrm flipH="1" rot="10800000">
            <a:off x="0" y="893325"/>
            <a:ext cx="1451700" cy="219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6" name="Google Shape;186;gf0bda39634_0_0"/>
          <p:cNvSpPr txBox="1"/>
          <p:nvPr/>
        </p:nvSpPr>
        <p:spPr>
          <a:xfrm>
            <a:off x="771375" y="1043225"/>
            <a:ext cx="8154600" cy="3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DC2811"/>
              </a:buClr>
              <a:buSzPts val="1500"/>
              <a:buFont typeface="Montserrat"/>
              <a:buChar char="●"/>
            </a:pP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Sorting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a.</a:t>
            </a:r>
            <a:r>
              <a:rPr lang="id" sz="15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sort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# Sorting String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b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'saw'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'small'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'He'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'foxes'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'six'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b.</a:t>
            </a:r>
            <a:r>
              <a:rPr lang="id" sz="15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sort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d" sz="1500">
                <a:solidFill>
                  <a:srgbClr val="FFAB7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key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 sz="15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DC2811"/>
              </a:buClr>
              <a:buSzPts val="1300"/>
              <a:buFont typeface="Montserrat"/>
              <a:buChar char="●"/>
            </a:pP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Binary Search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urier New"/>
              <a:buChar char="○"/>
            </a:pP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Binary search finds the location where an element should be inserted in the sorted list to keep it sorted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d" sz="15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bisect</a:t>
            </a:r>
            <a:endParaRPr sz="1500">
              <a:solidFill>
                <a:srgbClr val="B392F0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bisect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.bisect(c,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f0bda39634_0_11"/>
          <p:cNvSpPr txBox="1"/>
          <p:nvPr/>
        </p:nvSpPr>
        <p:spPr>
          <a:xfrm>
            <a:off x="771375" y="442450"/>
            <a:ext cx="155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id" sz="2400">
                <a:solidFill>
                  <a:srgbClr val="00B4CE"/>
                </a:solidFill>
                <a:latin typeface="Montserrat"/>
                <a:ea typeface="Montserrat"/>
                <a:cs typeface="Montserrat"/>
                <a:sym typeface="Montserrat"/>
              </a:rPr>
              <a:t>List</a:t>
            </a:r>
            <a:endParaRPr b="1" i="0" sz="2400" u="none" cap="none" strike="noStrike">
              <a:solidFill>
                <a:srgbClr val="00B4C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2" name="Google Shape;192;gf0bda39634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9519" y="272425"/>
            <a:ext cx="1666432" cy="4825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3" name="Google Shape;193;gf0bda39634_0_11"/>
          <p:cNvCxnSpPr/>
          <p:nvPr/>
        </p:nvCxnSpPr>
        <p:spPr>
          <a:xfrm flipH="1" rot="10800000">
            <a:off x="0" y="893325"/>
            <a:ext cx="1451700" cy="219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4" name="Google Shape;194;gf0bda39634_0_11"/>
          <p:cNvSpPr txBox="1"/>
          <p:nvPr/>
        </p:nvSpPr>
        <p:spPr>
          <a:xfrm>
            <a:off x="771375" y="1043225"/>
            <a:ext cx="8154600" cy="18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DC2811"/>
              </a:buClr>
              <a:buSzPts val="1500"/>
              <a:buFont typeface="Montserrat"/>
              <a:buChar char="●"/>
            </a:pP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Insort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Insert an sorted list into suitable location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bisect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.insort(c,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DC2811"/>
              </a:buClr>
              <a:buSzPts val="1300"/>
              <a:buFont typeface="Montserrat"/>
              <a:buChar char="●"/>
            </a:pP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Slicing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5" name="Google Shape;195;gf0bda39634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2050" y="2770700"/>
            <a:ext cx="5223369" cy="18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0bda39634_0_20"/>
          <p:cNvSpPr txBox="1"/>
          <p:nvPr/>
        </p:nvSpPr>
        <p:spPr>
          <a:xfrm>
            <a:off x="771375" y="442450"/>
            <a:ext cx="469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id" sz="2400">
                <a:solidFill>
                  <a:srgbClr val="00B4CE"/>
                </a:solidFill>
                <a:latin typeface="Montserrat"/>
                <a:ea typeface="Montserrat"/>
                <a:cs typeface="Montserrat"/>
                <a:sym typeface="Montserrat"/>
              </a:rPr>
              <a:t>Built-in Sequence Function</a:t>
            </a:r>
            <a:endParaRPr b="1" i="0" sz="2400" u="none" cap="none" strike="noStrike">
              <a:solidFill>
                <a:srgbClr val="00B4C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1" name="Google Shape;201;gf0bda39634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9519" y="272425"/>
            <a:ext cx="1666432" cy="4825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" name="Google Shape;202;gf0bda39634_0_20"/>
          <p:cNvCxnSpPr/>
          <p:nvPr/>
        </p:nvCxnSpPr>
        <p:spPr>
          <a:xfrm flipH="1" rot="10800000">
            <a:off x="0" y="889425"/>
            <a:ext cx="5308500" cy="258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3" name="Google Shape;203;gf0bda39634_0_20"/>
          <p:cNvSpPr txBox="1"/>
          <p:nvPr/>
        </p:nvSpPr>
        <p:spPr>
          <a:xfrm>
            <a:off x="771375" y="1043225"/>
            <a:ext cx="8154600" cy="3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DC2811"/>
              </a:buClr>
              <a:buSzPts val="1200"/>
              <a:buFont typeface="Montserrat"/>
              <a:buChar char="●"/>
            </a:pP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Enumerate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Iterating over sequence to want to keep track of the index of the current item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i, value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d" sz="15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enumerate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(collection):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d" sz="1500">
                <a:solidFill>
                  <a:srgbClr val="6A737D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# lakukan sesuatu</a:t>
            </a:r>
            <a:endParaRPr sz="1500">
              <a:solidFill>
                <a:srgbClr val="6A737D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DC2811"/>
              </a:buClr>
              <a:buSzPts val="1300"/>
              <a:buFont typeface="Montserrat"/>
              <a:buChar char="●"/>
            </a:pP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Sorted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Returns a new sorted list from the elements of any sequence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id" sz="15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sorted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([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		# For String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id" sz="15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sorted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'Indonesia.ai'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		['.', 'I', 'a', 'a', 'd', 'e', 'i', 'i', 'n', 'n', 'o', 's']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f0bda39634_0_32"/>
          <p:cNvSpPr txBox="1"/>
          <p:nvPr/>
        </p:nvSpPr>
        <p:spPr>
          <a:xfrm>
            <a:off x="771375" y="442450"/>
            <a:ext cx="469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id" sz="2400">
                <a:solidFill>
                  <a:srgbClr val="00B4CE"/>
                </a:solidFill>
                <a:latin typeface="Montserrat"/>
                <a:ea typeface="Montserrat"/>
                <a:cs typeface="Montserrat"/>
                <a:sym typeface="Montserrat"/>
              </a:rPr>
              <a:t>Built-in Sequence Function</a:t>
            </a:r>
            <a:endParaRPr b="1" i="0" sz="2400" u="none" cap="none" strike="noStrike">
              <a:solidFill>
                <a:srgbClr val="00B4C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9" name="Google Shape;209;gf0bda39634_0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9519" y="272425"/>
            <a:ext cx="1666432" cy="4825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gf0bda39634_0_32"/>
          <p:cNvCxnSpPr/>
          <p:nvPr/>
        </p:nvCxnSpPr>
        <p:spPr>
          <a:xfrm flipH="1" rot="10800000">
            <a:off x="0" y="889425"/>
            <a:ext cx="5308500" cy="258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1" name="Google Shape;211;gf0bda39634_0_32"/>
          <p:cNvSpPr txBox="1"/>
          <p:nvPr/>
        </p:nvSpPr>
        <p:spPr>
          <a:xfrm>
            <a:off x="771375" y="1043225"/>
            <a:ext cx="8154600" cy="45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Zip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Pairs up the elements of a number of lists, tuples, or other to create a list of tuples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seq1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'foo'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'bar'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'baz'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seq2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'one'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'two'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'three'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zipped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d" sz="15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zip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(seq1, seq2)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1" marL="914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Other usage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i, (a, b)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d" sz="15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enumerate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d" sz="15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zip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(seq1, seq2)):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d" sz="15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1" marL="914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Unzip sequence</a:t>
            </a:r>
            <a:endParaRPr sz="1300">
              <a:solidFill>
                <a:srgbClr val="E1E4E8"/>
              </a:solidFill>
              <a:highlight>
                <a:srgbClr val="24292E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pitchers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[(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'Nolan'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'Ryan'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), (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'Roger'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'Clemens'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), (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'Schilling'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'Curt'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)]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first_name, last_name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d" sz="15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zip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pitchers)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f0bda39634_0_43"/>
          <p:cNvSpPr txBox="1"/>
          <p:nvPr/>
        </p:nvSpPr>
        <p:spPr>
          <a:xfrm>
            <a:off x="771375" y="442450"/>
            <a:ext cx="469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id" sz="2400">
                <a:solidFill>
                  <a:srgbClr val="00B4CE"/>
                </a:solidFill>
                <a:latin typeface="Montserrat"/>
                <a:ea typeface="Montserrat"/>
                <a:cs typeface="Montserrat"/>
                <a:sym typeface="Montserrat"/>
              </a:rPr>
              <a:t>Built-in Sequence Function</a:t>
            </a:r>
            <a:endParaRPr b="1" i="0" sz="2400" u="none" cap="none" strike="noStrike">
              <a:solidFill>
                <a:srgbClr val="00B4C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7" name="Google Shape;217;gf0bda39634_0_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9519" y="272425"/>
            <a:ext cx="1666432" cy="4825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" name="Google Shape;218;gf0bda39634_0_43"/>
          <p:cNvCxnSpPr/>
          <p:nvPr/>
        </p:nvCxnSpPr>
        <p:spPr>
          <a:xfrm flipH="1" rot="10800000">
            <a:off x="0" y="889425"/>
            <a:ext cx="5308500" cy="258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9" name="Google Shape;219;gf0bda39634_0_43"/>
          <p:cNvSpPr txBox="1"/>
          <p:nvPr/>
        </p:nvSpPr>
        <p:spPr>
          <a:xfrm>
            <a:off x="771375" y="1043225"/>
            <a:ext cx="8154600" cy="2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DC2811"/>
              </a:buClr>
              <a:buSzPts val="1200"/>
              <a:buFont typeface="Montserrat"/>
              <a:buChar char="●"/>
            </a:pP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Reversed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Iterates over the elements of a sequence in reverse order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li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d" sz="15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reversed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d" sz="15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(li)</a:t>
            </a:r>
            <a:endParaRPr sz="1500">
              <a:solidFill>
                <a:srgbClr val="B392F0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f0bda39634_0_53"/>
          <p:cNvSpPr txBox="1"/>
          <p:nvPr/>
        </p:nvSpPr>
        <p:spPr>
          <a:xfrm>
            <a:off x="771375" y="442450"/>
            <a:ext cx="469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id" sz="2400">
                <a:solidFill>
                  <a:srgbClr val="00B4CE"/>
                </a:solidFill>
                <a:latin typeface="Montserrat"/>
                <a:ea typeface="Montserrat"/>
                <a:cs typeface="Montserrat"/>
                <a:sym typeface="Montserrat"/>
              </a:rPr>
              <a:t>Dict</a:t>
            </a:r>
            <a:endParaRPr b="1" i="0" sz="2400" u="none" cap="none" strike="noStrike">
              <a:solidFill>
                <a:srgbClr val="00B4C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5" name="Google Shape;225;gf0bda39634_0_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9519" y="272425"/>
            <a:ext cx="1666432" cy="4825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" name="Google Shape;226;gf0bda39634_0_53"/>
          <p:cNvCxnSpPr/>
          <p:nvPr/>
        </p:nvCxnSpPr>
        <p:spPr>
          <a:xfrm flipH="1" rot="10800000">
            <a:off x="0" y="899025"/>
            <a:ext cx="1587900" cy="162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7" name="Google Shape;227;gf0bda39634_0_53"/>
          <p:cNvSpPr txBox="1"/>
          <p:nvPr/>
        </p:nvSpPr>
        <p:spPr>
          <a:xfrm>
            <a:off x="771375" y="1043225"/>
            <a:ext cx="81546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DC2811"/>
              </a:buClr>
              <a:buSzPts val="1100"/>
              <a:buFont typeface="Montserrat"/>
              <a:buChar char="●"/>
            </a:pP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is Dict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“Flexibly sized collection of key-value pairs, where key and value are Python objects. Also called with hash map or associative array.”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DC2811"/>
              </a:buClr>
              <a:buSzPts val="1300"/>
              <a:buFont typeface="Montserrat"/>
              <a:buChar char="●"/>
            </a:pP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Creating Dict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d1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'a'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'some value'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'b'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: [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]}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DC2811"/>
              </a:buClr>
              <a:buSzPts val="1300"/>
              <a:buFont typeface="Montserrat"/>
              <a:buChar char="●"/>
            </a:pPr>
            <a:r>
              <a:rPr lang="id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Checking if a dict contains a key using the same syntax used for checking whether a list or tuple contains a value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Montserrat"/>
                <a:ea typeface="Montserrat"/>
                <a:cs typeface="Montserrat"/>
                <a:sym typeface="Montserrat"/>
              </a:rPr>
              <a:t>'b'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Montserrat"/>
                <a:ea typeface="Montserrat"/>
                <a:cs typeface="Montserrat"/>
                <a:sym typeface="Montserrat"/>
              </a:rPr>
              <a:t>in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Montserrat"/>
                <a:ea typeface="Montserrat"/>
                <a:cs typeface="Montserrat"/>
                <a:sym typeface="Montserrat"/>
              </a:rPr>
              <a:t> d1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DC2811"/>
              </a:buClr>
              <a:buSzPts val="1100"/>
              <a:buFont typeface="Montserrat"/>
              <a:buChar char="●"/>
            </a:pP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Deleting values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del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dt[key]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	d1.</a:t>
            </a:r>
            <a:r>
              <a:rPr lang="id" sz="15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pop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'&lt;values&gt;'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f0bda39634_0_64"/>
          <p:cNvSpPr txBox="1"/>
          <p:nvPr/>
        </p:nvSpPr>
        <p:spPr>
          <a:xfrm>
            <a:off x="771375" y="442450"/>
            <a:ext cx="469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id" sz="2400">
                <a:solidFill>
                  <a:srgbClr val="00B4CE"/>
                </a:solidFill>
                <a:latin typeface="Montserrat"/>
                <a:ea typeface="Montserrat"/>
                <a:cs typeface="Montserrat"/>
                <a:sym typeface="Montserrat"/>
              </a:rPr>
              <a:t>Dict</a:t>
            </a:r>
            <a:endParaRPr b="1" i="0" sz="2400" u="none" cap="none" strike="noStrike">
              <a:solidFill>
                <a:srgbClr val="00B4C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3" name="Google Shape;233;gf0bda39634_0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9519" y="272425"/>
            <a:ext cx="1666432" cy="4825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4" name="Google Shape;234;gf0bda39634_0_64"/>
          <p:cNvCxnSpPr/>
          <p:nvPr/>
        </p:nvCxnSpPr>
        <p:spPr>
          <a:xfrm flipH="1" rot="10800000">
            <a:off x="0" y="899025"/>
            <a:ext cx="1587900" cy="162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5" name="Google Shape;235;gf0bda39634_0_64"/>
          <p:cNvSpPr txBox="1"/>
          <p:nvPr/>
        </p:nvSpPr>
        <p:spPr>
          <a:xfrm>
            <a:off x="771375" y="1043225"/>
            <a:ext cx="8154600" cy="39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DC2811"/>
              </a:buClr>
              <a:buSzPts val="1300"/>
              <a:buFont typeface="Montserrat"/>
              <a:buChar char="●"/>
            </a:pP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Keys Method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Return keys from the dict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d1.</a:t>
            </a:r>
            <a:r>
              <a:rPr lang="id" sz="15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keys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DC2811"/>
              </a:buClr>
              <a:buSzPts val="1300"/>
              <a:buFont typeface="Montserrat"/>
              <a:buChar char="●"/>
            </a:pP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Values Method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○"/>
            </a:pPr>
            <a:r>
              <a:rPr lang="id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Return values from </a:t>
            </a:r>
            <a:r>
              <a:rPr lang="id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the</a:t>
            </a:r>
            <a:r>
              <a:rPr lang="id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dict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d1.</a:t>
            </a:r>
            <a:r>
              <a:rPr lang="id" sz="15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values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DC2811"/>
              </a:buClr>
              <a:buSzPts val="1300"/>
              <a:buFont typeface="Montserrat"/>
              <a:buChar char="●"/>
            </a:pP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Merge one dict into another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	d1.update({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'b'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'foo'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'c'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DC2811"/>
              </a:buClr>
              <a:buSzPts val="1300"/>
              <a:buFont typeface="Montserrat"/>
              <a:buChar char="●"/>
            </a:pP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Creating dicts from sequences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mapping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{}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key, value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zip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(key_list, values_list):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mapping[key] = value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/>
          <p:nvPr/>
        </p:nvSpPr>
        <p:spPr>
          <a:xfrm>
            <a:off x="-25700" y="488400"/>
            <a:ext cx="6447900" cy="482700"/>
          </a:xfrm>
          <a:prstGeom prst="rect">
            <a:avLst/>
          </a:prstGeom>
          <a:solidFill>
            <a:srgbClr val="DC2811"/>
          </a:solidFill>
          <a:ln cap="flat" cmpd="sng" w="9525">
            <a:solidFill>
              <a:srgbClr val="DC28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3"/>
          <p:cNvSpPr txBox="1"/>
          <p:nvPr/>
        </p:nvSpPr>
        <p:spPr>
          <a:xfrm>
            <a:off x="771375" y="442450"/>
            <a:ext cx="565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id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Tentang Komunitas Indonesia AI</a:t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" name="Google Shape;74;p3"/>
          <p:cNvSpPr txBox="1"/>
          <p:nvPr/>
        </p:nvSpPr>
        <p:spPr>
          <a:xfrm>
            <a:off x="841700" y="1248350"/>
            <a:ext cx="33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id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Bertumbuh Bersama Komunitas</a:t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5" name="Google Shape;75;p3"/>
          <p:cNvSpPr txBox="1"/>
          <p:nvPr/>
        </p:nvSpPr>
        <p:spPr>
          <a:xfrm>
            <a:off x="841713" y="1564500"/>
            <a:ext cx="3238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id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Mari bergabung bersama ribuan lebih para pembelajar dan praktisi AI lainnya di komunitas Indonesia AI!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" name="Google Shape;76;p3"/>
          <p:cNvSpPr/>
          <p:nvPr/>
        </p:nvSpPr>
        <p:spPr>
          <a:xfrm>
            <a:off x="695175" y="1394850"/>
            <a:ext cx="100200" cy="100200"/>
          </a:xfrm>
          <a:prstGeom prst="ellipse">
            <a:avLst/>
          </a:prstGeom>
          <a:solidFill>
            <a:srgbClr val="DC2811"/>
          </a:solidFill>
          <a:ln cap="flat" cmpd="sng" w="9525">
            <a:solidFill>
              <a:srgbClr val="DC28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9519" y="272425"/>
            <a:ext cx="1666432" cy="48253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3"/>
          <p:cNvSpPr txBox="1"/>
          <p:nvPr/>
        </p:nvSpPr>
        <p:spPr>
          <a:xfrm>
            <a:off x="841700" y="2508950"/>
            <a:ext cx="207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id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We are a community</a:t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9" name="Google Shape;79;p3"/>
          <p:cNvSpPr txBox="1"/>
          <p:nvPr/>
        </p:nvSpPr>
        <p:spPr>
          <a:xfrm>
            <a:off x="841713" y="2825100"/>
            <a:ext cx="32388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id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Komunitas Indonesia AI berkomitmen untuk mengadakan program-program menarik dan tanpa biaya yang mengangkat ragam topik di dunia AI. Kamu juga bisa bertemu dengan para mentor kami di komunitas ini. Dari komunitas untuk komunitas. </a:t>
            </a:r>
            <a:endParaRPr b="0" i="0" sz="1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id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are a community, together we can!</a:t>
            </a:r>
            <a:endParaRPr b="0" i="1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" name="Google Shape;80;p3"/>
          <p:cNvSpPr/>
          <p:nvPr/>
        </p:nvSpPr>
        <p:spPr>
          <a:xfrm>
            <a:off x="695175" y="2655450"/>
            <a:ext cx="100200" cy="100200"/>
          </a:xfrm>
          <a:prstGeom prst="ellipse">
            <a:avLst/>
          </a:prstGeom>
          <a:solidFill>
            <a:srgbClr val="DC2811"/>
          </a:solidFill>
          <a:ln cap="flat" cmpd="sng" w="9525">
            <a:solidFill>
              <a:srgbClr val="DC28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3"/>
          <p:cNvPicPr preferRelativeResize="0"/>
          <p:nvPr/>
        </p:nvPicPr>
        <p:blipFill rotWithShape="1">
          <a:blip r:embed="rId4">
            <a:alphaModFix/>
          </a:blip>
          <a:srcRect b="0" l="0" r="0" t="1419"/>
          <a:stretch/>
        </p:blipFill>
        <p:spPr>
          <a:xfrm>
            <a:off x="5254650" y="1564500"/>
            <a:ext cx="3382598" cy="28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f0bda39634_0_75"/>
          <p:cNvSpPr txBox="1"/>
          <p:nvPr/>
        </p:nvSpPr>
        <p:spPr>
          <a:xfrm>
            <a:off x="771375" y="442450"/>
            <a:ext cx="469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id" sz="2400">
                <a:solidFill>
                  <a:srgbClr val="00B4CE"/>
                </a:solidFill>
                <a:latin typeface="Montserrat"/>
                <a:ea typeface="Montserrat"/>
                <a:cs typeface="Montserrat"/>
                <a:sym typeface="Montserrat"/>
              </a:rPr>
              <a:t>Dict</a:t>
            </a:r>
            <a:endParaRPr b="1" i="0" sz="2400" u="none" cap="none" strike="noStrike">
              <a:solidFill>
                <a:srgbClr val="00B4C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1" name="Google Shape;241;gf0bda39634_0_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9519" y="272425"/>
            <a:ext cx="1666432" cy="4825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2" name="Google Shape;242;gf0bda39634_0_75"/>
          <p:cNvCxnSpPr/>
          <p:nvPr/>
        </p:nvCxnSpPr>
        <p:spPr>
          <a:xfrm flipH="1" rot="10800000">
            <a:off x="0" y="899025"/>
            <a:ext cx="1587900" cy="162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3" name="Google Shape;243;gf0bda39634_0_75"/>
          <p:cNvSpPr txBox="1"/>
          <p:nvPr/>
        </p:nvSpPr>
        <p:spPr>
          <a:xfrm>
            <a:off x="771375" y="1043225"/>
            <a:ext cx="8154600" cy="36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1" marL="914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Other way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mapping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d" sz="15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dict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d" sz="15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zip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d" sz="15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id" sz="15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reversed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d" sz="15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))))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DC2811"/>
              </a:buClr>
              <a:buSzPts val="1100"/>
              <a:buFont typeface="Montserrat"/>
              <a:buChar char="●"/>
            </a:pP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Default Values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Can written like: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key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some_dict: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value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some_dict[key]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value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default_value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1" marL="914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Can be written simply like: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value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some_dict.get(key, default_value)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f0bda39634_0_85"/>
          <p:cNvSpPr txBox="1"/>
          <p:nvPr/>
        </p:nvSpPr>
        <p:spPr>
          <a:xfrm>
            <a:off x="771375" y="442450"/>
            <a:ext cx="469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id" sz="2400">
                <a:solidFill>
                  <a:srgbClr val="00B4CE"/>
                </a:solidFill>
                <a:latin typeface="Montserrat"/>
                <a:ea typeface="Montserrat"/>
                <a:cs typeface="Montserrat"/>
                <a:sym typeface="Montserrat"/>
              </a:rPr>
              <a:t>Dict</a:t>
            </a:r>
            <a:endParaRPr b="1" i="0" sz="2400" u="none" cap="none" strike="noStrike">
              <a:solidFill>
                <a:srgbClr val="00B4C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9" name="Google Shape;249;gf0bda39634_0_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9519" y="272425"/>
            <a:ext cx="1666432" cy="4825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Google Shape;250;gf0bda39634_0_85"/>
          <p:cNvCxnSpPr/>
          <p:nvPr/>
        </p:nvCxnSpPr>
        <p:spPr>
          <a:xfrm flipH="1" rot="10800000">
            <a:off x="0" y="899025"/>
            <a:ext cx="1587900" cy="162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1" name="Google Shape;251;gf0bda39634_0_85"/>
          <p:cNvSpPr txBox="1"/>
          <p:nvPr/>
        </p:nvSpPr>
        <p:spPr>
          <a:xfrm>
            <a:off x="771375" y="1043225"/>
            <a:ext cx="8372700" cy="43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DC2811"/>
              </a:buClr>
              <a:buSzPts val="1300"/>
              <a:buFont typeface="Montserrat"/>
              <a:buChar char="●"/>
            </a:pP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Categorizing a list of words by their first letter as dict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words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'Kelelawar'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'Apel'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'Atom'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'Truk'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'Komputer'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'Ayam'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new_dict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{}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word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words: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key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word[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key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new_dict: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    new_dict[key]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[word]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    new_dict[key].append(word)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914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More simple?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word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words: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key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word[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new_dict.</a:t>
            </a:r>
            <a:r>
              <a:rPr lang="id" sz="15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setdefault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(key, []).append(word)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f0bda39634_0_94"/>
          <p:cNvSpPr txBox="1"/>
          <p:nvPr/>
        </p:nvSpPr>
        <p:spPr>
          <a:xfrm>
            <a:off x="771375" y="442450"/>
            <a:ext cx="469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id" sz="2400">
                <a:solidFill>
                  <a:srgbClr val="00B4CE"/>
                </a:solidFill>
                <a:latin typeface="Montserrat"/>
                <a:ea typeface="Montserrat"/>
                <a:cs typeface="Montserrat"/>
                <a:sym typeface="Montserrat"/>
              </a:rPr>
              <a:t>Dict</a:t>
            </a:r>
            <a:endParaRPr b="1" i="0" sz="2400" u="none" cap="none" strike="noStrike">
              <a:solidFill>
                <a:srgbClr val="00B4C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7" name="Google Shape;257;gf0bda39634_0_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9519" y="272425"/>
            <a:ext cx="1666432" cy="4825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" name="Google Shape;258;gf0bda39634_0_94"/>
          <p:cNvCxnSpPr/>
          <p:nvPr/>
        </p:nvCxnSpPr>
        <p:spPr>
          <a:xfrm flipH="1" rot="10800000">
            <a:off x="0" y="899025"/>
            <a:ext cx="1587900" cy="162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9" name="Google Shape;259;gf0bda39634_0_94"/>
          <p:cNvSpPr txBox="1"/>
          <p:nvPr/>
        </p:nvSpPr>
        <p:spPr>
          <a:xfrm>
            <a:off x="771375" y="1043225"/>
            <a:ext cx="8372700" cy="22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914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More?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d" sz="15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collections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d" sz="15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defaultdict</a:t>
            </a:r>
            <a:endParaRPr sz="1500">
              <a:solidFill>
                <a:srgbClr val="B392F0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new_dict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d" sz="15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defaultdict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d" sz="15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word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words: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new_dict[word[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]].</a:t>
            </a:r>
            <a:r>
              <a:rPr lang="id" sz="15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append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(word)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f0bda39634_0_102"/>
          <p:cNvSpPr txBox="1"/>
          <p:nvPr/>
        </p:nvSpPr>
        <p:spPr>
          <a:xfrm>
            <a:off x="771375" y="442450"/>
            <a:ext cx="469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id" sz="2400">
                <a:solidFill>
                  <a:srgbClr val="00B4CE"/>
                </a:solidFill>
                <a:latin typeface="Montserrat"/>
                <a:ea typeface="Montserrat"/>
                <a:cs typeface="Montserrat"/>
                <a:sym typeface="Montserrat"/>
              </a:rPr>
              <a:t>Set</a:t>
            </a:r>
            <a:endParaRPr b="1" i="0" sz="2400" u="none" cap="none" strike="noStrike">
              <a:solidFill>
                <a:srgbClr val="00B4C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5" name="Google Shape;265;gf0bda39634_0_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9519" y="272425"/>
            <a:ext cx="1666432" cy="4825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6" name="Google Shape;266;gf0bda39634_0_102"/>
          <p:cNvCxnSpPr/>
          <p:nvPr/>
        </p:nvCxnSpPr>
        <p:spPr>
          <a:xfrm flipH="1" rot="10800000">
            <a:off x="0" y="889425"/>
            <a:ext cx="1406100" cy="258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7" name="Google Shape;267;gf0bda39634_0_102"/>
          <p:cNvSpPr txBox="1"/>
          <p:nvPr/>
        </p:nvSpPr>
        <p:spPr>
          <a:xfrm>
            <a:off x="771375" y="1043225"/>
            <a:ext cx="83727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DC2811"/>
              </a:buClr>
              <a:buSzPts val="1300"/>
              <a:buFont typeface="Montserrat"/>
              <a:buChar char="●"/>
            </a:pP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is set?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“Set is an unordered collection of unique elements. Set like dicts, but keys only, no values.”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DC2811"/>
              </a:buClr>
              <a:buSzPts val="1300"/>
              <a:buFont typeface="Montserrat"/>
              <a:buChar char="●"/>
            </a:pP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 to create set?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set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([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my_set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DC2811"/>
              </a:buClr>
              <a:buSzPts val="1300"/>
              <a:buFont typeface="Montserrat"/>
              <a:buChar char="●"/>
            </a:pP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Set method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Set support mathematical set operation like union, intersection, difference, and other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914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914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b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914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a.</a:t>
            </a:r>
            <a:r>
              <a:rPr lang="id" sz="15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union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(b)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0bda39634_0_111"/>
          <p:cNvSpPr txBox="1"/>
          <p:nvPr/>
        </p:nvSpPr>
        <p:spPr>
          <a:xfrm>
            <a:off x="771375" y="442450"/>
            <a:ext cx="469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id" sz="2400">
                <a:solidFill>
                  <a:srgbClr val="00B4CE"/>
                </a:solidFill>
                <a:latin typeface="Montserrat"/>
                <a:ea typeface="Montserrat"/>
                <a:cs typeface="Montserrat"/>
                <a:sym typeface="Montserrat"/>
              </a:rPr>
              <a:t>Set</a:t>
            </a:r>
            <a:endParaRPr b="1" i="0" sz="2400" u="none" cap="none" strike="noStrike">
              <a:solidFill>
                <a:srgbClr val="00B4C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3" name="Google Shape;273;gf0bda39634_0_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9519" y="272425"/>
            <a:ext cx="1666432" cy="4825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4" name="Google Shape;274;gf0bda39634_0_111"/>
          <p:cNvCxnSpPr/>
          <p:nvPr/>
        </p:nvCxnSpPr>
        <p:spPr>
          <a:xfrm flipH="1" rot="10800000">
            <a:off x="0" y="889425"/>
            <a:ext cx="1406100" cy="258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75" name="Google Shape;275;gf0bda39634_0_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6750" y="1043725"/>
            <a:ext cx="5050492" cy="384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f0c5bae190_0_8"/>
          <p:cNvSpPr txBox="1"/>
          <p:nvPr/>
        </p:nvSpPr>
        <p:spPr>
          <a:xfrm>
            <a:off x="771375" y="442450"/>
            <a:ext cx="469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id" sz="2400">
                <a:solidFill>
                  <a:srgbClr val="00B4CE"/>
                </a:solidFill>
                <a:latin typeface="Montserrat"/>
                <a:ea typeface="Montserrat"/>
                <a:cs typeface="Montserrat"/>
                <a:sym typeface="Montserrat"/>
              </a:rPr>
              <a:t>List Comprehensions</a:t>
            </a:r>
            <a:endParaRPr b="1" i="0" sz="2400" u="none" cap="none" strike="noStrike">
              <a:solidFill>
                <a:srgbClr val="00B4C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1" name="Google Shape;281;gf0c5bae190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9519" y="272425"/>
            <a:ext cx="1666432" cy="4825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2" name="Google Shape;282;gf0c5bae190_0_8"/>
          <p:cNvCxnSpPr/>
          <p:nvPr/>
        </p:nvCxnSpPr>
        <p:spPr>
          <a:xfrm flipH="1" rot="10800000">
            <a:off x="0" y="889425"/>
            <a:ext cx="4275600" cy="258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3" name="Google Shape;283;gf0c5bae190_0_8"/>
          <p:cNvSpPr txBox="1"/>
          <p:nvPr/>
        </p:nvSpPr>
        <p:spPr>
          <a:xfrm>
            <a:off x="771375" y="1043225"/>
            <a:ext cx="8372700" cy="3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DC2811"/>
              </a:buClr>
              <a:buSzPts val="1300"/>
              <a:buFont typeface="Montserrat"/>
              <a:buChar char="●"/>
            </a:pP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List comprehensions are one of the most-loved Python language features. They allow us to concisely form a new list by filtering the elements of a collection. They take the basic form like: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[expr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val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collection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condition]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1" marL="914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Equivalent with: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[expr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val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collection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condition]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result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[]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val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collection: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condition: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    result.</a:t>
            </a:r>
            <a:r>
              <a:rPr lang="id" sz="15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append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(expr)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f0c5bae190_0_17"/>
          <p:cNvSpPr txBox="1"/>
          <p:nvPr/>
        </p:nvSpPr>
        <p:spPr>
          <a:xfrm>
            <a:off x="771375" y="442450"/>
            <a:ext cx="469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id" sz="2400">
                <a:solidFill>
                  <a:srgbClr val="00B4CE"/>
                </a:solidFill>
                <a:latin typeface="Montserrat"/>
                <a:ea typeface="Montserrat"/>
                <a:cs typeface="Montserrat"/>
                <a:sym typeface="Montserrat"/>
              </a:rPr>
              <a:t>List Comprehensions</a:t>
            </a:r>
            <a:endParaRPr b="1" i="0" sz="2400" u="none" cap="none" strike="noStrike">
              <a:solidFill>
                <a:srgbClr val="00B4C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9" name="Google Shape;289;gf0c5bae190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9519" y="272425"/>
            <a:ext cx="1666432" cy="4825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0" name="Google Shape;290;gf0c5bae190_0_17"/>
          <p:cNvCxnSpPr/>
          <p:nvPr/>
        </p:nvCxnSpPr>
        <p:spPr>
          <a:xfrm flipH="1" rot="10800000">
            <a:off x="0" y="889425"/>
            <a:ext cx="4275600" cy="258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1" name="Google Shape;291;gf0c5bae190_0_17"/>
          <p:cNvSpPr txBox="1"/>
          <p:nvPr/>
        </p:nvSpPr>
        <p:spPr>
          <a:xfrm>
            <a:off x="771375" y="1043225"/>
            <a:ext cx="83727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DC2811"/>
              </a:buClr>
              <a:buSzPts val="1300"/>
              <a:buFont typeface="Montserrat"/>
              <a:buChar char="●"/>
            </a:pP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strings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'a'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'as'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'bat'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'car'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'python'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new_strings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[x.</a:t>
            </a:r>
            <a:r>
              <a:rPr lang="id" sz="15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upper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x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strings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d" sz="15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(x)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text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"Indonesia.Ai"</a:t>
            </a:r>
            <a:endParaRPr sz="1500">
              <a:solidFill>
                <a:srgbClr val="9ECBFF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strings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[x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x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text]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f0c5bae190_0_26"/>
          <p:cNvSpPr txBox="1"/>
          <p:nvPr/>
        </p:nvSpPr>
        <p:spPr>
          <a:xfrm>
            <a:off x="771375" y="442450"/>
            <a:ext cx="469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id" sz="2400">
                <a:solidFill>
                  <a:srgbClr val="00B4CE"/>
                </a:solidFill>
                <a:latin typeface="Montserrat"/>
                <a:ea typeface="Montserrat"/>
                <a:cs typeface="Montserrat"/>
                <a:sym typeface="Montserrat"/>
              </a:rPr>
              <a:t>List Comprehensions</a:t>
            </a:r>
            <a:endParaRPr b="1" i="0" sz="2400" u="none" cap="none" strike="noStrike">
              <a:solidFill>
                <a:srgbClr val="00B4C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7" name="Google Shape;297;gf0c5bae190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9519" y="272425"/>
            <a:ext cx="1666432" cy="4825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8" name="Google Shape;298;gf0c5bae190_0_26"/>
          <p:cNvCxnSpPr/>
          <p:nvPr/>
        </p:nvCxnSpPr>
        <p:spPr>
          <a:xfrm flipH="1" rot="10800000">
            <a:off x="0" y="889425"/>
            <a:ext cx="4275600" cy="258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9" name="Google Shape;299;gf0c5bae190_0_26"/>
          <p:cNvSpPr txBox="1"/>
          <p:nvPr/>
        </p:nvSpPr>
        <p:spPr>
          <a:xfrm>
            <a:off x="771375" y="1043225"/>
            <a:ext cx="8372700" cy="3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DC2811"/>
              </a:buClr>
              <a:buSzPts val="1300"/>
              <a:buFont typeface="Montserrat"/>
              <a:buChar char="●"/>
            </a:pP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Nested List Comprehensions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Before: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all_data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[[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'John'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'Emily'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'Michael'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'Mary'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'Steven'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],[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'Maria'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'Juan'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'Javier'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'Natalia'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'Pilar'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]]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names_of_interest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[]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names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all_data: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results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[name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name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names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name.</a:t>
            </a:r>
            <a:r>
              <a:rPr lang="id" sz="15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count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'e'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&gt;=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  names_of_interest.</a:t>
            </a:r>
            <a:r>
              <a:rPr lang="id" sz="15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extend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(results)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1" marL="914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After: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result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[name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names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all_data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name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names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name.</a:t>
            </a:r>
            <a:r>
              <a:rPr lang="id" sz="15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count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'e'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&gt;=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f0c5bae190_0_36"/>
          <p:cNvSpPr txBox="1"/>
          <p:nvPr/>
        </p:nvSpPr>
        <p:spPr>
          <a:xfrm>
            <a:off x="771375" y="442450"/>
            <a:ext cx="469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id" sz="2400">
                <a:solidFill>
                  <a:srgbClr val="00B4CE"/>
                </a:solidFill>
                <a:latin typeface="Montserrat"/>
                <a:ea typeface="Montserrat"/>
                <a:cs typeface="Montserrat"/>
                <a:sym typeface="Montserrat"/>
              </a:rPr>
              <a:t>List Comprehensions</a:t>
            </a:r>
            <a:endParaRPr b="1" i="0" sz="2400" u="none" cap="none" strike="noStrike">
              <a:solidFill>
                <a:srgbClr val="00B4C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5" name="Google Shape;305;gf0c5bae190_0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9519" y="272425"/>
            <a:ext cx="1666432" cy="4825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6" name="Google Shape;306;gf0c5bae190_0_36"/>
          <p:cNvCxnSpPr/>
          <p:nvPr/>
        </p:nvCxnSpPr>
        <p:spPr>
          <a:xfrm flipH="1" rot="10800000">
            <a:off x="0" y="889425"/>
            <a:ext cx="4275600" cy="258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7" name="Google Shape;307;gf0c5bae190_0_36"/>
          <p:cNvSpPr txBox="1"/>
          <p:nvPr/>
        </p:nvSpPr>
        <p:spPr>
          <a:xfrm>
            <a:off x="771375" y="1043225"/>
            <a:ext cx="83727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DC2811"/>
              </a:buClr>
              <a:buSzPts val="1300"/>
              <a:buFont typeface="Montserrat"/>
              <a:buChar char="●"/>
            </a:pP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Other example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some_tuples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[(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), (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), (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)]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result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[[x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x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tup]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tup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some_tuples]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f0c5bae190_0_45"/>
          <p:cNvSpPr txBox="1"/>
          <p:nvPr/>
        </p:nvSpPr>
        <p:spPr>
          <a:xfrm>
            <a:off x="771375" y="442450"/>
            <a:ext cx="469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id" sz="2400">
                <a:solidFill>
                  <a:srgbClr val="00B4CE"/>
                </a:solidFill>
                <a:latin typeface="Montserrat"/>
                <a:ea typeface="Montserrat"/>
                <a:cs typeface="Montserrat"/>
                <a:sym typeface="Montserrat"/>
              </a:rPr>
              <a:t>Set Comprehensions</a:t>
            </a:r>
            <a:endParaRPr b="1" i="0" sz="2400" u="none" cap="none" strike="noStrike">
              <a:solidFill>
                <a:srgbClr val="00B4C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3" name="Google Shape;313;gf0c5bae190_0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9519" y="272425"/>
            <a:ext cx="1666432" cy="4825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gf0c5bae190_0_45"/>
          <p:cNvCxnSpPr/>
          <p:nvPr/>
        </p:nvCxnSpPr>
        <p:spPr>
          <a:xfrm flipH="1" rot="10800000">
            <a:off x="0" y="889425"/>
            <a:ext cx="4275600" cy="258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5" name="Google Shape;315;gf0c5bae190_0_45"/>
          <p:cNvSpPr txBox="1"/>
          <p:nvPr/>
        </p:nvSpPr>
        <p:spPr>
          <a:xfrm>
            <a:off x="771375" y="1043225"/>
            <a:ext cx="8372700" cy="21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DC2811"/>
              </a:buClr>
              <a:buSzPts val="1300"/>
              <a:buFont typeface="Montserrat"/>
              <a:buChar char="●"/>
            </a:pP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Basic form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set_comp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{expr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value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collection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condition}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DC2811"/>
              </a:buClr>
              <a:buSzPts val="1300"/>
              <a:buFont typeface="Montserrat"/>
              <a:buChar char="●"/>
            </a:pP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Example: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strings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'a'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'as'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'bat'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'car'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'dove'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'python'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unique_lenth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id" sz="15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(x)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x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strings}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DC2811"/>
              </a:buClr>
              <a:buSzPts val="1300"/>
              <a:buFont typeface="Montserrat"/>
              <a:buChar char="●"/>
            </a:pP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More short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set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d" sz="15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d" sz="15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strings))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ea5fcca366_0_20"/>
          <p:cNvSpPr/>
          <p:nvPr/>
        </p:nvSpPr>
        <p:spPr>
          <a:xfrm>
            <a:off x="-25700" y="488400"/>
            <a:ext cx="3238800" cy="482700"/>
          </a:xfrm>
          <a:prstGeom prst="rect">
            <a:avLst/>
          </a:prstGeom>
          <a:solidFill>
            <a:srgbClr val="DC2811"/>
          </a:solidFill>
          <a:ln cap="flat" cmpd="sng" w="9525">
            <a:solidFill>
              <a:srgbClr val="DC28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gea5fcca366_0_20"/>
          <p:cNvSpPr txBox="1"/>
          <p:nvPr/>
        </p:nvSpPr>
        <p:spPr>
          <a:xfrm>
            <a:off x="771375" y="442450"/>
            <a:ext cx="240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id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Benefits</a:t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Google Shape;88;gea5fcca366_0_20"/>
          <p:cNvSpPr txBox="1"/>
          <p:nvPr/>
        </p:nvSpPr>
        <p:spPr>
          <a:xfrm>
            <a:off x="2975300" y="1248350"/>
            <a:ext cx="33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id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Networking</a:t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9" name="Google Shape;89;gea5fcca366_0_20"/>
          <p:cNvSpPr/>
          <p:nvPr/>
        </p:nvSpPr>
        <p:spPr>
          <a:xfrm>
            <a:off x="2828775" y="1394850"/>
            <a:ext cx="100200" cy="100200"/>
          </a:xfrm>
          <a:prstGeom prst="ellipse">
            <a:avLst/>
          </a:prstGeom>
          <a:solidFill>
            <a:srgbClr val="DC2811"/>
          </a:solidFill>
          <a:ln cap="flat" cmpd="sng" w="9525">
            <a:solidFill>
              <a:srgbClr val="DC28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gea5fcca366_0_20"/>
          <p:cNvSpPr txBox="1"/>
          <p:nvPr/>
        </p:nvSpPr>
        <p:spPr>
          <a:xfrm>
            <a:off x="2975323" y="1564500"/>
            <a:ext cx="2742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id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Berkenalan dengan para member lainnya melalui ragam program hingga event rutin yang diadakan.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1" name="Google Shape;91;gea5fcca366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9519" y="272425"/>
            <a:ext cx="1666432" cy="48253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ea5fcca366_0_20"/>
          <p:cNvSpPr txBox="1"/>
          <p:nvPr/>
        </p:nvSpPr>
        <p:spPr>
          <a:xfrm>
            <a:off x="2975300" y="2508950"/>
            <a:ext cx="207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id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Troubleshooting</a:t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3" name="Google Shape;93;gea5fcca366_0_20"/>
          <p:cNvSpPr txBox="1"/>
          <p:nvPr/>
        </p:nvSpPr>
        <p:spPr>
          <a:xfrm>
            <a:off x="2975323" y="2825100"/>
            <a:ext cx="27429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id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Merasa sulit ketika coba buat AI sendiri? Kamu bisa coba konsultasikan masalah yang kamu hadapi ke para mentor kami atau member lainnya.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gea5fcca366_0_20"/>
          <p:cNvSpPr/>
          <p:nvPr/>
        </p:nvSpPr>
        <p:spPr>
          <a:xfrm>
            <a:off x="2828775" y="2655450"/>
            <a:ext cx="100200" cy="100200"/>
          </a:xfrm>
          <a:prstGeom prst="ellipse">
            <a:avLst/>
          </a:prstGeom>
          <a:solidFill>
            <a:srgbClr val="DC2811"/>
          </a:solidFill>
          <a:ln cap="flat" cmpd="sng" w="9525">
            <a:solidFill>
              <a:srgbClr val="DC28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gea5fcca366_0_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4225" y="1433250"/>
            <a:ext cx="2299175" cy="22769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ea5fcca366_0_20"/>
          <p:cNvSpPr txBox="1"/>
          <p:nvPr/>
        </p:nvSpPr>
        <p:spPr>
          <a:xfrm>
            <a:off x="6142562" y="1248350"/>
            <a:ext cx="225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id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Collaboration</a:t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7" name="Google Shape;97;gea5fcca366_0_20"/>
          <p:cNvSpPr txBox="1"/>
          <p:nvPr/>
        </p:nvSpPr>
        <p:spPr>
          <a:xfrm>
            <a:off x="6142586" y="1564500"/>
            <a:ext cx="27072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id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Kamu akan memiliki kesempatan untuk berkolaborasi bersama untuk mengadakan event yang mengundang para ahli AI di Indonesia.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" name="Google Shape;98;gea5fcca366_0_20"/>
          <p:cNvSpPr/>
          <p:nvPr/>
        </p:nvSpPr>
        <p:spPr>
          <a:xfrm>
            <a:off x="5983200" y="1394850"/>
            <a:ext cx="108900" cy="100200"/>
          </a:xfrm>
          <a:prstGeom prst="ellipse">
            <a:avLst/>
          </a:prstGeom>
          <a:solidFill>
            <a:srgbClr val="DC2811"/>
          </a:solidFill>
          <a:ln cap="flat" cmpd="sng" w="9525">
            <a:solidFill>
              <a:srgbClr val="DC28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gea5fcca366_0_20"/>
          <p:cNvSpPr txBox="1"/>
          <p:nvPr/>
        </p:nvSpPr>
        <p:spPr>
          <a:xfrm>
            <a:off x="6142562" y="2801900"/>
            <a:ext cx="225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id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Inspiration</a:t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0" name="Google Shape;100;gea5fcca366_0_20"/>
          <p:cNvSpPr txBox="1"/>
          <p:nvPr/>
        </p:nvSpPr>
        <p:spPr>
          <a:xfrm>
            <a:off x="6142586" y="3118050"/>
            <a:ext cx="2707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id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Kami percaya kalau kamu bergerak bersama kamu bisa mendapatkan banyak inspirasi untuk hal yang tengah kamu lakukan dengan teknologi AI, termasuk informasi karir.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gea5fcca366_0_20"/>
          <p:cNvSpPr/>
          <p:nvPr/>
        </p:nvSpPr>
        <p:spPr>
          <a:xfrm>
            <a:off x="5983200" y="2948400"/>
            <a:ext cx="108900" cy="100200"/>
          </a:xfrm>
          <a:prstGeom prst="ellipse">
            <a:avLst/>
          </a:prstGeom>
          <a:solidFill>
            <a:srgbClr val="DC2811"/>
          </a:solidFill>
          <a:ln cap="flat" cmpd="sng" w="9525">
            <a:solidFill>
              <a:srgbClr val="DC28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f0c5bae190_0_55"/>
          <p:cNvSpPr txBox="1"/>
          <p:nvPr/>
        </p:nvSpPr>
        <p:spPr>
          <a:xfrm>
            <a:off x="771375" y="442450"/>
            <a:ext cx="469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id" sz="2400">
                <a:solidFill>
                  <a:srgbClr val="00B4CE"/>
                </a:solidFill>
                <a:latin typeface="Montserrat"/>
                <a:ea typeface="Montserrat"/>
                <a:cs typeface="Montserrat"/>
                <a:sym typeface="Montserrat"/>
              </a:rPr>
              <a:t>Dict</a:t>
            </a:r>
            <a:r>
              <a:rPr b="1" lang="id" sz="2400">
                <a:solidFill>
                  <a:srgbClr val="00B4CE"/>
                </a:solidFill>
                <a:latin typeface="Montserrat"/>
                <a:ea typeface="Montserrat"/>
                <a:cs typeface="Montserrat"/>
                <a:sym typeface="Montserrat"/>
              </a:rPr>
              <a:t> Comprehensions</a:t>
            </a:r>
            <a:endParaRPr b="1" i="0" sz="2400" u="none" cap="none" strike="noStrike">
              <a:solidFill>
                <a:srgbClr val="00B4C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1" name="Google Shape;321;gf0c5bae190_0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9519" y="272425"/>
            <a:ext cx="1666432" cy="4825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2" name="Google Shape;322;gf0c5bae190_0_55"/>
          <p:cNvCxnSpPr/>
          <p:nvPr/>
        </p:nvCxnSpPr>
        <p:spPr>
          <a:xfrm flipH="1" rot="10800000">
            <a:off x="0" y="899025"/>
            <a:ext cx="4419000" cy="162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3" name="Google Shape;323;gf0c5bae190_0_55"/>
          <p:cNvSpPr txBox="1"/>
          <p:nvPr/>
        </p:nvSpPr>
        <p:spPr>
          <a:xfrm>
            <a:off x="771375" y="1043225"/>
            <a:ext cx="8372700" cy="21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DC2811"/>
              </a:buClr>
              <a:buSzPts val="1100"/>
              <a:buFont typeface="Montserrat"/>
              <a:buChar char="●"/>
            </a:pP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Basic forms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dict_comp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{val : index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index, val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d" sz="15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enumerate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(collection)}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DC2811"/>
              </a:buClr>
              <a:buSzPts val="1100"/>
              <a:buFont typeface="Montserrat"/>
              <a:buChar char="●"/>
            </a:pP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Example: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strings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'a'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'as'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'bat'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'car'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'dove'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'python'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unique_lenth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id" sz="15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(x)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x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strings}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DC2811"/>
              </a:buClr>
              <a:buSzPts val="1300"/>
              <a:buFont typeface="Montserrat"/>
              <a:buChar char="●"/>
            </a:pP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More short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set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d" sz="15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d" sz="15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strings))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f0c5bae190_0_63"/>
          <p:cNvSpPr txBox="1"/>
          <p:nvPr/>
        </p:nvSpPr>
        <p:spPr>
          <a:xfrm>
            <a:off x="771375" y="442450"/>
            <a:ext cx="469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id" sz="2400">
                <a:solidFill>
                  <a:srgbClr val="00B4CE"/>
                </a:solidFill>
                <a:latin typeface="Montserrat"/>
                <a:ea typeface="Montserrat"/>
                <a:cs typeface="Montserrat"/>
                <a:sym typeface="Montserrat"/>
              </a:rPr>
              <a:t>Dict Comprehensions</a:t>
            </a:r>
            <a:endParaRPr b="1" i="0" sz="2400" u="none" cap="none" strike="noStrike">
              <a:solidFill>
                <a:srgbClr val="00B4C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9" name="Google Shape;329;gf0c5bae190_0_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9519" y="272425"/>
            <a:ext cx="1666432" cy="4825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0" name="Google Shape;330;gf0c5bae190_0_63"/>
          <p:cNvCxnSpPr/>
          <p:nvPr/>
        </p:nvCxnSpPr>
        <p:spPr>
          <a:xfrm flipH="1" rot="10800000">
            <a:off x="0" y="899025"/>
            <a:ext cx="4419000" cy="162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1" name="Google Shape;331;gf0c5bae190_0_63"/>
          <p:cNvSpPr txBox="1"/>
          <p:nvPr/>
        </p:nvSpPr>
        <p:spPr>
          <a:xfrm>
            <a:off x="771375" y="1043225"/>
            <a:ext cx="8372700" cy="28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DC2811"/>
              </a:buClr>
              <a:buSzPts val="1100"/>
              <a:buFont typeface="Montserrat"/>
              <a:buChar char="●"/>
            </a:pP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Other examples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profile_form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"Nama"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"Alamat"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data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"Muhammad Iqbal"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"Darosah"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new_dict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{key : value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key, value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d" sz="15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zip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(profile_form, data)}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profile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"Nama"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"Alamat"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data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[[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"Muhammad Iqbal"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"Budi"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], [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"Darosah"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"Asher"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]]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new_dict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{key : [value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value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values]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key, values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d" sz="1500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zip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(profile, data)}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ee308247df_0_19"/>
          <p:cNvSpPr/>
          <p:nvPr/>
        </p:nvSpPr>
        <p:spPr>
          <a:xfrm>
            <a:off x="-25700" y="488400"/>
            <a:ext cx="3326100" cy="482700"/>
          </a:xfrm>
          <a:prstGeom prst="rect">
            <a:avLst/>
          </a:prstGeom>
          <a:solidFill>
            <a:srgbClr val="DC2811"/>
          </a:solidFill>
          <a:ln cap="flat" cmpd="sng" w="9525">
            <a:solidFill>
              <a:srgbClr val="DC28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gee308247df_0_19"/>
          <p:cNvSpPr txBox="1"/>
          <p:nvPr/>
        </p:nvSpPr>
        <p:spPr>
          <a:xfrm>
            <a:off x="771375" y="442450"/>
            <a:ext cx="252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id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Our Channel</a:t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8" name="Google Shape;338;gee308247df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9519" y="272425"/>
            <a:ext cx="1666432" cy="482539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ee308247df_0_19"/>
          <p:cNvSpPr txBox="1"/>
          <p:nvPr/>
        </p:nvSpPr>
        <p:spPr>
          <a:xfrm>
            <a:off x="3809076" y="4188928"/>
            <a:ext cx="152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id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Find us on</a:t>
            </a:r>
            <a:r>
              <a:rPr b="1" i="0" lang="id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id" sz="10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Youtube</a:t>
            </a:r>
            <a:endParaRPr b="1" i="0" sz="1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0" name="Google Shape;340;gee308247df_0_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86025" y="1300250"/>
            <a:ext cx="5171901" cy="2805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geb4ad310f8_1_124"/>
          <p:cNvPicPr preferRelativeResize="0"/>
          <p:nvPr/>
        </p:nvPicPr>
        <p:blipFill rotWithShape="1">
          <a:blip r:embed="rId3">
            <a:alphaModFix/>
          </a:blip>
          <a:srcRect b="19237" l="1678" r="8085" t="8251"/>
          <a:stretch/>
        </p:blipFill>
        <p:spPr>
          <a:xfrm>
            <a:off x="-100" y="0"/>
            <a:ext cx="91440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pic>
      <p:pic>
        <p:nvPicPr>
          <p:cNvPr id="346" name="Google Shape;346;geb4ad310f8_1_124"/>
          <p:cNvPicPr preferRelativeResize="0"/>
          <p:nvPr/>
        </p:nvPicPr>
        <p:blipFill rotWithShape="1">
          <a:blip r:embed="rId4">
            <a:alphaModFix/>
          </a:blip>
          <a:srcRect b="46760" l="0" r="0" t="0"/>
          <a:stretch/>
        </p:blipFill>
        <p:spPr>
          <a:xfrm>
            <a:off x="-41525" y="4145600"/>
            <a:ext cx="1543525" cy="935617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geb4ad310f8_1_124"/>
          <p:cNvSpPr/>
          <p:nvPr/>
        </p:nvSpPr>
        <p:spPr>
          <a:xfrm>
            <a:off x="2211938" y="1575000"/>
            <a:ext cx="4720200" cy="199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8" name="Google Shape;348;geb4ad310f8_1_124"/>
          <p:cNvGrpSpPr/>
          <p:nvPr/>
        </p:nvGrpSpPr>
        <p:grpSpPr>
          <a:xfrm>
            <a:off x="2211863" y="1968044"/>
            <a:ext cx="4720051" cy="1169795"/>
            <a:chOff x="2604000" y="1878375"/>
            <a:chExt cx="3936000" cy="1169795"/>
          </a:xfrm>
        </p:grpSpPr>
        <p:sp>
          <p:nvSpPr>
            <p:cNvPr id="349" name="Google Shape;349;geb4ad310f8_1_124"/>
            <p:cNvSpPr txBox="1"/>
            <p:nvPr/>
          </p:nvSpPr>
          <p:spPr>
            <a:xfrm>
              <a:off x="3354300" y="1878375"/>
              <a:ext cx="2435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id" sz="2400" u="none" cap="none" strike="noStrike">
                  <a:solidFill>
                    <a:srgbClr val="00B4C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Terima Kasih!</a:t>
              </a:r>
              <a:endParaRPr b="1" i="0" sz="2400" u="none" cap="none" strike="noStrike">
                <a:solidFill>
                  <a:srgbClr val="00B4C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50" name="Google Shape;350;geb4ad310f8_1_124"/>
            <p:cNvSpPr txBox="1"/>
            <p:nvPr/>
          </p:nvSpPr>
          <p:spPr>
            <a:xfrm>
              <a:off x="2604000" y="2324870"/>
              <a:ext cx="3936000" cy="72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0" i="0" lang="id" sz="1400" u="sng" cap="none" strike="noStrike">
                  <a:solidFill>
                    <a:schemeClr val="hlink"/>
                  </a:solidFill>
                  <a:latin typeface="Montserrat Medium"/>
                  <a:ea typeface="Montserrat Medium"/>
                  <a:cs typeface="Montserrat Medium"/>
                  <a:sym typeface="Montserrat Medium"/>
                  <a:hlinkClick r:id="rId5"/>
                </a:rPr>
                <a:t>Indonesia AI | AI for Everyone, AI for Indonesia</a:t>
              </a:r>
              <a:endParaRPr b="0" i="0" sz="1400" u="none" cap="none" strike="noStrike">
                <a:solidFill>
                  <a:srgbClr val="00B4CE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id" sz="1400" u="none" cap="none" strike="noStrik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</a:t>
              </a:r>
              <a:r>
                <a:rPr b="0" i="0" lang="id" sz="1400" u="none" cap="none" strike="noStrike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ontact@aiforindonesia.org</a:t>
              </a:r>
              <a:endParaRPr b="0" i="0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sp>
        <p:nvSpPr>
          <p:cNvPr id="351" name="Google Shape;351;geb4ad310f8_1_124"/>
          <p:cNvSpPr/>
          <p:nvPr/>
        </p:nvSpPr>
        <p:spPr>
          <a:xfrm>
            <a:off x="7183975" y="238300"/>
            <a:ext cx="1771800" cy="55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" name="Google Shape;352;geb4ad310f8_1_1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59519" y="272425"/>
            <a:ext cx="1666432" cy="482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a5fcca366_0_50"/>
          <p:cNvSpPr/>
          <p:nvPr/>
        </p:nvSpPr>
        <p:spPr>
          <a:xfrm>
            <a:off x="-25700" y="488400"/>
            <a:ext cx="3664800" cy="482700"/>
          </a:xfrm>
          <a:prstGeom prst="rect">
            <a:avLst/>
          </a:prstGeom>
          <a:solidFill>
            <a:srgbClr val="DC2811"/>
          </a:solidFill>
          <a:ln cap="flat" cmpd="sng" w="9525">
            <a:solidFill>
              <a:srgbClr val="DC28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gea5fcca366_0_50"/>
          <p:cNvSpPr txBox="1"/>
          <p:nvPr/>
        </p:nvSpPr>
        <p:spPr>
          <a:xfrm>
            <a:off x="771375" y="442450"/>
            <a:ext cx="286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id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Tim Pengurus</a:t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8" name="Google Shape;108;gea5fcca366_0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9519" y="272425"/>
            <a:ext cx="1666432" cy="48253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ea5fcca366_0_50"/>
          <p:cNvSpPr txBox="1"/>
          <p:nvPr/>
        </p:nvSpPr>
        <p:spPr>
          <a:xfrm>
            <a:off x="841713" y="3621900"/>
            <a:ext cx="3238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id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Kedepan kami akan buka program </a:t>
            </a:r>
            <a:r>
              <a:rPr b="0" i="0" lang="id" sz="1000" u="sng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Open Recruitment</a:t>
            </a:r>
            <a:r>
              <a:rPr b="0" i="0" lang="id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Pengurus Komunitas Indonesia AI 2021/2022, stay tuned terus yah!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0" name="Google Shape;110;gea5fcca366_0_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45742" y="971100"/>
            <a:ext cx="4998258" cy="417239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ea5fcca366_0_50"/>
          <p:cNvSpPr txBox="1"/>
          <p:nvPr/>
        </p:nvSpPr>
        <p:spPr>
          <a:xfrm>
            <a:off x="841700" y="3305750"/>
            <a:ext cx="33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id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Open Recruitment</a:t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2" name="Google Shape;112;gea5fcca366_0_50"/>
          <p:cNvSpPr/>
          <p:nvPr/>
        </p:nvSpPr>
        <p:spPr>
          <a:xfrm>
            <a:off x="695175" y="3452250"/>
            <a:ext cx="100200" cy="100200"/>
          </a:xfrm>
          <a:prstGeom prst="ellipse">
            <a:avLst/>
          </a:prstGeom>
          <a:solidFill>
            <a:srgbClr val="DC2811"/>
          </a:solidFill>
          <a:ln cap="flat" cmpd="sng" w="9525">
            <a:solidFill>
              <a:srgbClr val="DC28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gea5fcca366_0_50"/>
          <p:cNvSpPr txBox="1"/>
          <p:nvPr/>
        </p:nvSpPr>
        <p:spPr>
          <a:xfrm>
            <a:off x="841713" y="1945500"/>
            <a:ext cx="3238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id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Komunitas Indonesia AI terdiri dari pengurus inti dan para anggota yang teregistrasi sebanyak lebih dari 1000 members termasuk kamu!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" name="Google Shape;114;gea5fcca366_0_50"/>
          <p:cNvSpPr txBox="1"/>
          <p:nvPr/>
        </p:nvSpPr>
        <p:spPr>
          <a:xfrm>
            <a:off x="841700" y="1629350"/>
            <a:ext cx="35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id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Registered members</a:t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5" name="Google Shape;115;gea5fcca366_0_50"/>
          <p:cNvSpPr/>
          <p:nvPr/>
        </p:nvSpPr>
        <p:spPr>
          <a:xfrm>
            <a:off x="695175" y="1775850"/>
            <a:ext cx="100200" cy="100200"/>
          </a:xfrm>
          <a:prstGeom prst="ellipse">
            <a:avLst/>
          </a:prstGeom>
          <a:solidFill>
            <a:srgbClr val="DC2811"/>
          </a:solidFill>
          <a:ln cap="flat" cmpd="sng" w="9525">
            <a:solidFill>
              <a:srgbClr val="DC28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ee308247df_0_6"/>
          <p:cNvSpPr/>
          <p:nvPr/>
        </p:nvSpPr>
        <p:spPr>
          <a:xfrm>
            <a:off x="-25700" y="488400"/>
            <a:ext cx="4388700" cy="482700"/>
          </a:xfrm>
          <a:prstGeom prst="rect">
            <a:avLst/>
          </a:prstGeom>
          <a:solidFill>
            <a:srgbClr val="DC2811"/>
          </a:solidFill>
          <a:ln cap="flat" cmpd="sng" w="9525">
            <a:solidFill>
              <a:srgbClr val="DC28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gee308247df_0_6"/>
          <p:cNvSpPr txBox="1"/>
          <p:nvPr/>
        </p:nvSpPr>
        <p:spPr>
          <a:xfrm>
            <a:off x="771375" y="442450"/>
            <a:ext cx="3521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id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Networking Session</a:t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2" name="Google Shape;122;gee308247df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9519" y="272425"/>
            <a:ext cx="1666432" cy="48253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ee308247df_0_6"/>
          <p:cNvSpPr txBox="1"/>
          <p:nvPr/>
        </p:nvSpPr>
        <p:spPr>
          <a:xfrm>
            <a:off x="1410311" y="2287050"/>
            <a:ext cx="6323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id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Sesi networking (10 menit)</a:t>
            </a:r>
            <a:endParaRPr b="0" i="0" sz="1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id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Yuk silahkan </a:t>
            </a:r>
            <a:r>
              <a:rPr b="0" i="0" lang="id" sz="100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Montserrat"/>
                <a:ea typeface="Montserrat"/>
                <a:cs typeface="Montserrat"/>
                <a:sym typeface="Montserrat"/>
              </a:rPr>
              <a:t>para member</a:t>
            </a:r>
            <a:r>
              <a:rPr b="0" i="0" lang="id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bisa memperkenalkan dirinya dulu :)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B4CE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e2c4867b4b_0_102"/>
          <p:cNvSpPr txBox="1"/>
          <p:nvPr/>
        </p:nvSpPr>
        <p:spPr>
          <a:xfrm>
            <a:off x="0" y="2094600"/>
            <a:ext cx="9144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id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Python Data Structures Comprehension</a:t>
            </a:r>
            <a:endParaRPr b="1"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9" name="Google Shape;129;ge2c4867b4b_0_102"/>
          <p:cNvPicPr preferRelativeResize="0"/>
          <p:nvPr/>
        </p:nvPicPr>
        <p:blipFill rotWithShape="1">
          <a:blip r:embed="rId3">
            <a:alphaModFix/>
          </a:blip>
          <a:srcRect b="46760" l="0" r="0" t="0"/>
          <a:stretch/>
        </p:blipFill>
        <p:spPr>
          <a:xfrm>
            <a:off x="-41525" y="4145600"/>
            <a:ext cx="1543525" cy="935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"/>
          <p:cNvSpPr txBox="1"/>
          <p:nvPr/>
        </p:nvSpPr>
        <p:spPr>
          <a:xfrm>
            <a:off x="254925" y="414525"/>
            <a:ext cx="6123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id" sz="2400">
                <a:solidFill>
                  <a:srgbClr val="00B4CE"/>
                </a:solidFill>
                <a:latin typeface="Montserrat"/>
                <a:ea typeface="Montserrat"/>
                <a:cs typeface="Montserrat"/>
                <a:sym typeface="Montserrat"/>
              </a:rPr>
              <a:t>Python Data Structures</a:t>
            </a:r>
            <a:endParaRPr b="1" i="0" sz="2400" u="none" cap="none" strike="noStrike">
              <a:solidFill>
                <a:srgbClr val="00B4C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5" name="Google Shape;13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9519" y="272425"/>
            <a:ext cx="1666432" cy="4825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Google Shape;136;p7"/>
          <p:cNvCxnSpPr/>
          <p:nvPr/>
        </p:nvCxnSpPr>
        <p:spPr>
          <a:xfrm flipH="1" rot="10800000">
            <a:off x="0" y="907425"/>
            <a:ext cx="4166400" cy="78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7" name="Google Shape;137;p7"/>
          <p:cNvSpPr txBox="1"/>
          <p:nvPr/>
        </p:nvSpPr>
        <p:spPr>
          <a:xfrm>
            <a:off x="771366" y="1545700"/>
            <a:ext cx="754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" name="Google Shape;138;p7"/>
          <p:cNvSpPr txBox="1"/>
          <p:nvPr/>
        </p:nvSpPr>
        <p:spPr>
          <a:xfrm>
            <a:off x="3671550" y="1884400"/>
            <a:ext cx="18009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</a:pPr>
            <a:r>
              <a:rPr lang="id" sz="2500">
                <a:solidFill>
                  <a:schemeClr val="dk2"/>
                </a:solidFill>
              </a:rPr>
              <a:t>Tuple</a:t>
            </a:r>
            <a:endParaRPr sz="2500">
              <a:solidFill>
                <a:schemeClr val="dk2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</a:pPr>
            <a:r>
              <a:rPr lang="id" sz="2500">
                <a:solidFill>
                  <a:schemeClr val="dk2"/>
                </a:solidFill>
              </a:rPr>
              <a:t>List</a:t>
            </a:r>
            <a:endParaRPr sz="2500">
              <a:solidFill>
                <a:schemeClr val="dk2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</a:pPr>
            <a:r>
              <a:rPr lang="id" sz="2500">
                <a:solidFill>
                  <a:schemeClr val="dk2"/>
                </a:solidFill>
              </a:rPr>
              <a:t>Dict</a:t>
            </a:r>
            <a:endParaRPr sz="2500">
              <a:solidFill>
                <a:schemeClr val="dk2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</a:pPr>
            <a:r>
              <a:rPr lang="id" sz="2500">
                <a:solidFill>
                  <a:schemeClr val="dk2"/>
                </a:solidFill>
              </a:rPr>
              <a:t>Set</a:t>
            </a:r>
            <a:endParaRPr sz="2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a5fcca366_0_1"/>
          <p:cNvSpPr txBox="1"/>
          <p:nvPr/>
        </p:nvSpPr>
        <p:spPr>
          <a:xfrm>
            <a:off x="122325" y="435450"/>
            <a:ext cx="155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2400">
                <a:solidFill>
                  <a:srgbClr val="00B4CE"/>
                </a:solidFill>
                <a:latin typeface="Montserrat"/>
                <a:ea typeface="Montserrat"/>
                <a:cs typeface="Montserrat"/>
                <a:sym typeface="Montserrat"/>
              </a:rPr>
              <a:t>Tuple</a:t>
            </a:r>
            <a:endParaRPr b="1" i="0" sz="2400" u="none" cap="none" strike="noStrike">
              <a:solidFill>
                <a:srgbClr val="00B4C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4" name="Google Shape;144;gea5fcca366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9519" y="272425"/>
            <a:ext cx="1666432" cy="4825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gea5fcca366_0_1"/>
          <p:cNvCxnSpPr/>
          <p:nvPr/>
        </p:nvCxnSpPr>
        <p:spPr>
          <a:xfrm flipH="1" rot="10800000">
            <a:off x="0" y="893325"/>
            <a:ext cx="1570200" cy="219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6" name="Google Shape;146;gea5fcca366_0_1"/>
          <p:cNvSpPr txBox="1"/>
          <p:nvPr/>
        </p:nvSpPr>
        <p:spPr>
          <a:xfrm>
            <a:off x="771375" y="1120000"/>
            <a:ext cx="5454000" cy="44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C2811"/>
              </a:buClr>
              <a:buSzPts val="1300"/>
              <a:buFont typeface="Montserrat"/>
              <a:buChar char="●"/>
            </a:pPr>
            <a:r>
              <a:rPr lang="id" sz="1300">
                <a:latin typeface="Montserrat"/>
                <a:ea typeface="Montserrat"/>
                <a:cs typeface="Montserrat"/>
                <a:sym typeface="Montserrat"/>
              </a:rPr>
              <a:t>What is tuple?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lang="id" sz="1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Tuple is a fixed-length, immutable sequences of Python objects.</a:t>
            </a:r>
            <a:r>
              <a:rPr lang="id" sz="1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1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C2811"/>
              </a:buClr>
              <a:buSzPts val="1300"/>
              <a:buFont typeface="Montserrat"/>
              <a:buChar char="●"/>
            </a:pP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 to create tuple?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		tup </a:t>
            </a:r>
            <a:r>
              <a:rPr lang="id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d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id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id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id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>
              <a:solidFill>
                <a:srgbClr val="79B8FF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id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tup </a:t>
            </a:r>
            <a:r>
              <a:rPr lang="id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id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id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id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id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4)</a:t>
            </a:r>
            <a:endParaRPr>
              <a:solidFill>
                <a:srgbClr val="79B8FF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		# Nested Tuple</a:t>
            </a:r>
            <a:endParaRPr>
              <a:solidFill>
                <a:srgbClr val="79B8FF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id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tup </a:t>
            </a:r>
            <a:r>
              <a:rPr lang="id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id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id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id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), (</a:t>
            </a:r>
            <a:r>
              <a:rPr lang="id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id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4)</a:t>
            </a:r>
            <a:endParaRPr>
              <a:solidFill>
                <a:srgbClr val="79B8FF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DC2811"/>
              </a:buClr>
              <a:buSzPts val="1300"/>
              <a:buFont typeface="Montserrat"/>
              <a:buChar char="●"/>
            </a:pP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Convert any data types to tuple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id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tuple([1, 2, 3]</a:t>
            </a:r>
            <a:endParaRPr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		tup = tuple(“String”)</a:t>
            </a:r>
            <a:endParaRPr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		&gt; (‘S’, ’t’, ’r’, ’i’, ’n’, ’g’)</a:t>
            </a:r>
            <a:endParaRPr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ee308247df_0_34"/>
          <p:cNvSpPr txBox="1"/>
          <p:nvPr/>
        </p:nvSpPr>
        <p:spPr>
          <a:xfrm>
            <a:off x="771375" y="442450"/>
            <a:ext cx="155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id" sz="2400">
                <a:solidFill>
                  <a:srgbClr val="00B4CE"/>
                </a:solidFill>
                <a:latin typeface="Montserrat"/>
                <a:ea typeface="Montserrat"/>
                <a:cs typeface="Montserrat"/>
                <a:sym typeface="Montserrat"/>
              </a:rPr>
              <a:t>Tuple</a:t>
            </a:r>
            <a:endParaRPr b="1" i="0" sz="2400" u="none" cap="none" strike="noStrike">
              <a:solidFill>
                <a:srgbClr val="00B4C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2" name="Google Shape;152;gee308247df_0_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9519" y="272425"/>
            <a:ext cx="1666432" cy="4825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gee308247df_0_34"/>
          <p:cNvCxnSpPr/>
          <p:nvPr/>
        </p:nvCxnSpPr>
        <p:spPr>
          <a:xfrm flipH="1" rot="10800000">
            <a:off x="0" y="900225"/>
            <a:ext cx="1758600" cy="150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4" name="Google Shape;154;gee308247df_0_34"/>
          <p:cNvSpPr txBox="1"/>
          <p:nvPr/>
        </p:nvSpPr>
        <p:spPr>
          <a:xfrm>
            <a:off x="771372" y="1545700"/>
            <a:ext cx="4749000" cy="31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C2811"/>
              </a:buClr>
              <a:buSzPts val="1300"/>
              <a:buFont typeface="Montserrat"/>
              <a:buChar char="●"/>
            </a:pP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Modify mutable elements in Tuple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	</a:t>
            </a:r>
            <a:r>
              <a:rPr lang="id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tup </a:t>
            </a:r>
            <a:r>
              <a:rPr lang="id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d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tuple</a:t>
            </a:r>
            <a:r>
              <a:rPr lang="id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([</a:t>
            </a:r>
            <a:r>
              <a:rPr lang="id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'foo'</a:t>
            </a:r>
            <a:r>
              <a:rPr lang="id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[</a:t>
            </a:r>
            <a:r>
              <a:rPr lang="id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id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id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], </a:t>
            </a:r>
            <a:r>
              <a:rPr lang="id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id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tup[</a:t>
            </a:r>
            <a:r>
              <a:rPr lang="id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id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].</a:t>
            </a:r>
            <a:r>
              <a:rPr lang="id">
                <a:solidFill>
                  <a:srgbClr val="B392F0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append</a:t>
            </a:r>
            <a:r>
              <a:rPr lang="id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d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id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&gt; ([</a:t>
            </a:r>
            <a:r>
              <a:rPr lang="id">
                <a:solidFill>
                  <a:srgbClr val="9ECB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'foo'</a:t>
            </a:r>
            <a:r>
              <a:rPr lang="id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[</a:t>
            </a:r>
            <a:r>
              <a:rPr lang="id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id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2, 3</a:t>
            </a:r>
            <a:r>
              <a:rPr lang="id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], </a:t>
            </a:r>
            <a:r>
              <a:rPr lang="id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id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DC2811"/>
              </a:buClr>
              <a:buSzPts val="1300"/>
              <a:buFont typeface="Courier New"/>
              <a:buChar char="●"/>
            </a:pPr>
            <a:r>
              <a:rPr lang="id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Unpacking Tuple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tup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a, b, c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tup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# Nested tuple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tup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(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d" sz="1500">
                <a:solidFill>
                  <a:srgbClr val="79B8FF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a, b, c, (d, e) </a:t>
            </a:r>
            <a:r>
              <a:rPr lang="id" sz="1500">
                <a:solidFill>
                  <a:srgbClr val="F97583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id" sz="1500">
                <a:solidFill>
                  <a:srgbClr val="E1E4E8"/>
                </a:solidFill>
                <a:highlight>
                  <a:srgbClr val="24292E"/>
                </a:highlight>
                <a:latin typeface="Courier New"/>
                <a:ea typeface="Courier New"/>
                <a:cs typeface="Courier New"/>
                <a:sym typeface="Courier New"/>
              </a:rPr>
              <a:t> tup</a:t>
            </a:r>
            <a:endParaRPr sz="1500">
              <a:solidFill>
                <a:srgbClr val="E1E4E8"/>
              </a:solidFill>
              <a:highlight>
                <a:srgbClr val="24292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